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B5D6-2C78-4471-A6F4-409567D0D8FF}" type="datetimeFigureOut">
              <a:rPr lang="hr-HR" smtClean="0"/>
              <a:t>16.9.2020.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32B49-A2F0-4546-B428-32774E1887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2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4CC-D44D-44C6-B85D-9CC84794AA5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8F7E-61F5-4286-9BF4-56A8EA5387E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3BEF-7C5E-4786-AE0F-05730C0291E3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0A1-47F3-4894-A9C0-B222A7E2B3A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8CED-415A-4AEE-9FCE-158C870B75D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35D-61DC-4ECC-8B7B-F29FF69F9BC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896E-12BD-4862-84B8-DFB55B0A4839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A761-1F4D-45F7-94AA-4A14C484002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A1FF-2047-4E6C-B552-D8AA409AF25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4BEE-E7A0-4778-AADA-FEC4931E7C6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AA61-41C8-4A03-8196-1AC301FBF057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9970-E0AD-40F1-AF9B-5A0AF0637B2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F624-3477-4004-B3CF-7B91FE62E21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7F82-573D-41A5-B34E-08C7944DBA1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44BF-51C8-4E64-ABC6-0972BF73CF27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027-0A4C-4639-8756-2B892FA6666B}" type="datetime1">
              <a:rPr lang="en-US" smtClean="0"/>
              <a:t>9/16/2020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3ADB-C704-4D5F-A6E1-B88168B4B6E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Sadržaj prezentacije isključiva je odgovornost Ministarstva za demografiju, obitelj, mlade i socijalnu politiku. Organizacija predstavljanja projekta sufinancirana jeu okviru Operativnog programa Učinkoviti ljudski potencijali 2014.-2020., iz Europskog socijalnog fonda.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z.hr/statistik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581C6-8706-45BB-B441-AEF9B759B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85" y="2004969"/>
            <a:ext cx="8653218" cy="2045867"/>
          </a:xfrm>
        </p:spPr>
        <p:txBody>
          <a:bodyPr/>
          <a:lstStyle/>
          <a:p>
            <a:pPr algn="just"/>
            <a:r>
              <a:rPr lang="hr-HR" sz="4800" dirty="0"/>
              <a:t>PODRŠKA RAZVOJU I ŠIRENJU RADA S MLADIMA U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013C75-D21B-434E-AF9C-1668277DA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Renato Bukovac</a:t>
            </a:r>
          </a:p>
          <a:p>
            <a:r>
              <a:rPr lang="hr-HR" dirty="0"/>
              <a:t>Zagreb, 18. srpnja 2019.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A7696BC-079F-43D6-8F20-F284CC3EB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653496"/>
              </p:ext>
            </p:extLst>
          </p:nvPr>
        </p:nvGraphicFramePr>
        <p:xfrm>
          <a:off x="1670435" y="5035057"/>
          <a:ext cx="2225112" cy="157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8010297" imgH="5667062" progId="AcroExch.Document.DC">
                  <p:embed/>
                </p:oleObj>
              </mc:Choice>
              <mc:Fallback>
                <p:oleObj name="Acrobat Document" r:id="rId3" imgW="8010297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435" y="5035057"/>
                        <a:ext cx="2225112" cy="1574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2CA3273D-F724-49FA-8387-CDED5ADC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864" y="375112"/>
            <a:ext cx="2629341" cy="176852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E67CD70-4C8E-4E63-840B-D47DD42AC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145" y="4990866"/>
            <a:ext cx="2291219" cy="141562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6107D38-B800-422A-8082-7A8A10BD8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835" y="5303922"/>
            <a:ext cx="981536" cy="792778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BA5DA341-4E91-4C60-82AE-42290E69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7067" y="6351062"/>
            <a:ext cx="7603377" cy="219528"/>
          </a:xfrm>
        </p:spPr>
        <p:txBody>
          <a:bodyPr/>
          <a:lstStyle/>
          <a:p>
            <a:pPr algn="just"/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en-US" dirty="0" err="1"/>
              <a:t>isključiva</a:t>
            </a:r>
            <a:r>
              <a:rPr lang="en-US" dirty="0"/>
              <a:t> je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za </a:t>
            </a:r>
            <a:r>
              <a:rPr lang="en-US" dirty="0" err="1"/>
              <a:t>demografiju</a:t>
            </a:r>
            <a:r>
              <a:rPr lang="en-US" dirty="0"/>
              <a:t>, </a:t>
            </a:r>
            <a:r>
              <a:rPr lang="en-US" dirty="0" err="1"/>
              <a:t>obitelj</a:t>
            </a:r>
            <a:r>
              <a:rPr lang="en-US" dirty="0"/>
              <a:t>, mlade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sufinancirana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Učinkoviti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potencijali</a:t>
            </a:r>
            <a:r>
              <a:rPr lang="en-US" dirty="0"/>
              <a:t> 2014.-2020.,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2D43358F-7449-4AEF-9708-B72B5593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7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E34F5E-C29D-4F4A-8FD7-58B537B5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O PROJEKTU: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CA67561-F257-4B78-A6C7-4DC2CE14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6" y="1485002"/>
            <a:ext cx="3856774" cy="259368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79133B-3948-4328-92B0-4480E747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algn="just"/>
            <a:r>
              <a:rPr lang="hr-HR" dirty="0">
                <a:solidFill>
                  <a:srgbClr val="FFFFFF"/>
                </a:solidFill>
              </a:rPr>
              <a:t>- izravna dodjela sredstava</a:t>
            </a:r>
          </a:p>
          <a:p>
            <a:pPr algn="just"/>
            <a:r>
              <a:rPr lang="hr-HR" dirty="0">
                <a:solidFill>
                  <a:srgbClr val="FFFFFF"/>
                </a:solidFill>
              </a:rPr>
              <a:t>Operativni program „Učinkoviti ljudski potencijali” 2014. – 2020., Europski socijalni fond</a:t>
            </a:r>
          </a:p>
          <a:p>
            <a:pPr algn="just"/>
            <a:r>
              <a:rPr lang="hr-HR" dirty="0">
                <a:solidFill>
                  <a:srgbClr val="FFFFFF"/>
                </a:solidFill>
              </a:rPr>
              <a:t> Iznos sredstava: 1.717.046,78 kuna</a:t>
            </a:r>
          </a:p>
          <a:p>
            <a:pPr algn="just"/>
            <a:r>
              <a:rPr lang="hr-HR" dirty="0">
                <a:solidFill>
                  <a:srgbClr val="FFFFFF"/>
                </a:solidFill>
              </a:rPr>
              <a:t>- trajanje: 24 mjeseca</a:t>
            </a:r>
          </a:p>
          <a:p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C73B6A6-1E82-4566-BAF8-AABB9692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5282" y="6132975"/>
            <a:ext cx="7376718" cy="74731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Sadržaj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prezentacije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isključiva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odgovornost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Ministarstva</a:t>
            </a:r>
            <a:r>
              <a:rPr lang="en-US" dirty="0">
                <a:solidFill>
                  <a:srgbClr val="FFFFFF"/>
                </a:solidFill>
              </a:rPr>
              <a:t> za </a:t>
            </a:r>
            <a:r>
              <a:rPr lang="en-US" dirty="0" err="1">
                <a:solidFill>
                  <a:srgbClr val="FFFFFF"/>
                </a:solidFill>
              </a:rPr>
              <a:t>demografiju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obitelj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mlade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socijalnu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politiku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Organizacija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predstavljanja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projekta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sufinancirana</a:t>
            </a:r>
            <a:r>
              <a:rPr lang="en-US" dirty="0">
                <a:solidFill>
                  <a:srgbClr val="FFFFFF"/>
                </a:solidFill>
              </a:rPr>
              <a:t> je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u </a:t>
            </a:r>
            <a:r>
              <a:rPr lang="en-US" dirty="0" err="1">
                <a:solidFill>
                  <a:srgbClr val="FFFFFF"/>
                </a:solidFill>
              </a:rPr>
              <a:t>okviru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Operativnog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programa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Učinkoviti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ljudski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potencijali</a:t>
            </a:r>
            <a:r>
              <a:rPr lang="en-US" dirty="0">
                <a:solidFill>
                  <a:srgbClr val="FFFFFF"/>
                </a:solidFill>
              </a:rPr>
              <a:t> 2014.-2020., </a:t>
            </a:r>
            <a:r>
              <a:rPr lang="en-US" dirty="0" err="1">
                <a:solidFill>
                  <a:srgbClr val="FFFFFF"/>
                </a:solidFill>
              </a:rPr>
              <a:t>iz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Europskog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socijalnog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fonda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BD169F5-B201-4EDE-AE11-21759E27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C972E3DF-8BB7-42AA-8B61-77D62FF5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" y="4177777"/>
            <a:ext cx="1862332" cy="131960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A5A74913-B4F0-434C-A87A-1BF0F41BA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16" y="4078682"/>
            <a:ext cx="1868856" cy="1322116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A311C30D-6FDD-4504-8BCF-C8276CAE7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586" y="4343465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698942-F483-47DA-9AD2-C1700745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85B47E-33C3-4028-91C0-2D7D1CE0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0" y="1378989"/>
            <a:ext cx="3885685" cy="261449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3FA08D-E2DF-4F69-98B4-B0E7EF72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43" y="1488613"/>
            <a:ext cx="4413159" cy="388077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hr-HR" dirty="0"/>
              <a:t>mladi u Republici Hrvatskoj (15 do 30 godina) čine 17,2% ukupnog stanovništva</a:t>
            </a:r>
          </a:p>
          <a:p>
            <a:pPr lvl="1" algn="just">
              <a:lnSpc>
                <a:spcPct val="90000"/>
              </a:lnSpc>
            </a:pPr>
            <a:r>
              <a:rPr lang="hr-HR" dirty="0"/>
              <a:t>prema </a:t>
            </a:r>
            <a:r>
              <a:rPr lang="pl-PL" dirty="0"/>
              <a:t>Državnom zavodu za statistiku, rujan 2018., procjena broja stanovnika RH u 2017. god.</a:t>
            </a:r>
            <a:endParaRPr lang="hr-HR" dirty="0"/>
          </a:p>
          <a:p>
            <a:pPr algn="just">
              <a:lnSpc>
                <a:spcPct val="90000"/>
              </a:lnSpc>
            </a:pPr>
            <a:r>
              <a:rPr lang="hr-HR" dirty="0"/>
              <a:t>u lipnju 2019. godine 25 412 mladih je registrirano kao nezaposleni (</a:t>
            </a:r>
            <a:r>
              <a:rPr lang="hr-HR" dirty="0">
                <a:hlinkClick r:id="rId3"/>
              </a:rPr>
              <a:t>http://www.hzz.hr/statistika/</a:t>
            </a:r>
            <a:r>
              <a:rPr lang="hr-HR" dirty="0"/>
              <a:t>)</a:t>
            </a:r>
          </a:p>
          <a:p>
            <a:pPr algn="just">
              <a:lnSpc>
                <a:spcPct val="90000"/>
              </a:lnSpc>
            </a:pPr>
            <a:r>
              <a:rPr lang="hr-HR" dirty="0"/>
              <a:t>u Republici Hrvatskoj je registrirano 850 udruga mladih i za mlade</a:t>
            </a:r>
          </a:p>
          <a:p>
            <a:pPr lvl="1" algn="just">
              <a:lnSpc>
                <a:spcPct val="90000"/>
              </a:lnSpc>
            </a:pPr>
            <a:r>
              <a:rPr lang="hr-HR" dirty="0"/>
              <a:t>prema Registru udruga Vlade RH u ožujku 2013. bilo je registrirano preko 850 udruga za mlade</a:t>
            </a:r>
          </a:p>
          <a:p>
            <a:pPr algn="just">
              <a:lnSpc>
                <a:spcPct val="90000"/>
              </a:lnSpc>
            </a:pPr>
            <a:r>
              <a:rPr lang="hr-HR" dirty="0"/>
              <a:t>rad s mladima - najčešće volonterski i bez strateškog i sustavnog uređenja</a:t>
            </a:r>
          </a:p>
          <a:p>
            <a:pPr algn="just">
              <a:lnSpc>
                <a:spcPct val="90000"/>
              </a:lnSpc>
            </a:pPr>
            <a:r>
              <a:rPr lang="hr-HR" dirty="0"/>
              <a:t>nepostojanje standardiziranja rada s mladima, kao problem OCD-ova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69E38C8-213F-4C0B-84DC-0EAF6F00C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9" y="4100975"/>
            <a:ext cx="1862332" cy="13196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0832A17-BA3F-44A1-9FD6-9FE26859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571" y="3989559"/>
            <a:ext cx="1868856" cy="1322116"/>
          </a:xfrm>
          <a:prstGeom prst="rect">
            <a:avLst/>
          </a:prstGeom>
        </p:spPr>
      </p:pic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2F37C145-7C6F-4352-B999-BAA496A5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8533778" cy="365125"/>
          </a:xfrm>
        </p:spPr>
        <p:txBody>
          <a:bodyPr/>
          <a:lstStyle/>
          <a:p>
            <a:pPr algn="ctr"/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en-US" dirty="0" err="1"/>
              <a:t>isključiva</a:t>
            </a:r>
            <a:r>
              <a:rPr lang="en-US" dirty="0"/>
              <a:t> je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za </a:t>
            </a:r>
            <a:r>
              <a:rPr lang="en-US" dirty="0" err="1"/>
              <a:t>demografiju</a:t>
            </a:r>
            <a:r>
              <a:rPr lang="en-US" dirty="0"/>
              <a:t>, </a:t>
            </a:r>
            <a:r>
              <a:rPr lang="en-US" dirty="0" err="1"/>
              <a:t>obitelj</a:t>
            </a:r>
            <a:r>
              <a:rPr lang="en-US" dirty="0"/>
              <a:t>, mlade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sufinancirana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Učinkoviti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potencijali</a:t>
            </a:r>
            <a:r>
              <a:rPr lang="en-US" dirty="0"/>
              <a:t> 2014.-2020.,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E1935DE4-CF6B-4889-97B7-4E8DE190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D86CE79-9A08-43D9-BF61-6F7572FD4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302" y="4247691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B84EE-5C59-4A32-A032-5A81B7A2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09600"/>
            <a:ext cx="8805079" cy="1320800"/>
          </a:xfrm>
        </p:spPr>
        <p:txBody>
          <a:bodyPr/>
          <a:lstStyle/>
          <a:p>
            <a:br>
              <a:rPr lang="hr-HR" dirty="0"/>
            </a:br>
            <a:r>
              <a:rPr lang="hr-HR" dirty="0"/>
              <a:t>GLAVNI CILJEVI PROJEKTA: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1C17CA-25A2-45F1-8D5D-E6EFB8A0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b="1" i="1" dirty="0"/>
          </a:p>
          <a:p>
            <a:pPr marL="0" indent="0" algn="just">
              <a:buNone/>
            </a:pPr>
            <a:r>
              <a:rPr lang="hr-HR" sz="2400" dirty="0"/>
              <a:t>1. Povećati razinu znanja i informacija o dostupnosti i razvijenosti rada s mladima</a:t>
            </a:r>
          </a:p>
          <a:p>
            <a:pPr marL="0" indent="0" algn="just">
              <a:buNone/>
            </a:pPr>
            <a:r>
              <a:rPr lang="hr-HR" sz="2400" dirty="0"/>
              <a:t>2. Utjecati na profesionalizaciju rada s mladima i podići svijest javnosti i razinu informiranosti, posebice stručnjaka i mladih, o važnosti rada s mladima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0E5DAD-147E-4169-ADB9-4727B755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5785"/>
            <a:ext cx="2304488" cy="15546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C1B088-ECF3-42F0-9567-BDBF7A72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73" y="4923554"/>
            <a:ext cx="2092838" cy="14829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08677A-5602-414B-8A16-D3C5E7882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99" y="4877096"/>
            <a:ext cx="1865538" cy="1322947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F70CBEA3-A4C4-4D74-AA0C-4B3ED5DD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8298886" cy="365125"/>
          </a:xfrm>
        </p:spPr>
        <p:txBody>
          <a:bodyPr/>
          <a:lstStyle/>
          <a:p>
            <a:pPr algn="ctr"/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en-US" dirty="0" err="1"/>
              <a:t>isključiva</a:t>
            </a:r>
            <a:r>
              <a:rPr lang="en-US" dirty="0"/>
              <a:t> je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za </a:t>
            </a:r>
            <a:r>
              <a:rPr lang="en-US" dirty="0" err="1"/>
              <a:t>demografiju</a:t>
            </a:r>
            <a:r>
              <a:rPr lang="en-US" dirty="0"/>
              <a:t>, </a:t>
            </a:r>
            <a:r>
              <a:rPr lang="en-US" dirty="0" err="1"/>
              <a:t>obitelj</a:t>
            </a:r>
            <a:r>
              <a:rPr lang="en-US" dirty="0"/>
              <a:t>, mlade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sufinancirana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Učinkoviti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potencijali</a:t>
            </a:r>
            <a:r>
              <a:rPr lang="en-US" dirty="0"/>
              <a:t> 2014.-2020.,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. 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312BBCDA-1F8A-4777-A5F1-9F85B51A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55DDC52-DC6A-4FE9-9E51-B7D8225F1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473" y="5142294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B353F7-3241-436D-B983-B02C6B3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65" y="609600"/>
            <a:ext cx="5204247" cy="222773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AKTIVNOSTI POVEZANE S PROVEDBOM ISTRAŽIVANJA KOJE ĆE PRIDONIJETI VEĆOJ </a:t>
            </a:r>
            <a:r>
              <a:rPr lang="pl-PL" sz="2000" dirty="0">
                <a:solidFill>
                  <a:srgbClr val="FFFFFF"/>
                </a:solidFill>
              </a:rPr>
              <a:t>RAZINI ZNANJA I INFORMACIJA O </a:t>
            </a:r>
            <a:r>
              <a:rPr lang="it-IT" sz="2000" dirty="0">
                <a:solidFill>
                  <a:srgbClr val="FFFFFF"/>
                </a:solidFill>
              </a:rPr>
              <a:t>DOSTUPNOSTI I RAZVIJENOSTI RADA S</a:t>
            </a:r>
            <a:r>
              <a:rPr lang="hr-HR" sz="2000" dirty="0">
                <a:solidFill>
                  <a:srgbClr val="FFFFFF"/>
                </a:solidFill>
              </a:rPr>
              <a:t> MLADIMA</a:t>
            </a:r>
            <a:br>
              <a:rPr lang="hr-HR" sz="2000" dirty="0">
                <a:solidFill>
                  <a:srgbClr val="FFFFFF"/>
                </a:solidFill>
              </a:rPr>
            </a:br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BA7C62-AFE2-4DD3-AAC5-028F7626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3" y="1393618"/>
            <a:ext cx="3856774" cy="260179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C44BE9-48B7-4338-8716-C32C7BF8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585" y="2579077"/>
            <a:ext cx="4692128" cy="357619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r-HR" sz="1400" dirty="0">
                <a:solidFill>
                  <a:srgbClr val="FFFFFF"/>
                </a:solidFill>
              </a:rPr>
              <a:t>-povećati razinu znanja i informacija o dostupnosti i razvijenosti rada s mladima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hr-HR" sz="1400" dirty="0">
                <a:solidFill>
                  <a:srgbClr val="FFFFFF"/>
                </a:solidFill>
              </a:rPr>
              <a:t>-utjecati na profesionalizaciju rada s mladima i podići svijest javnosti i informiranost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r-HR" sz="14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hr-HR" sz="1400" dirty="0">
                <a:solidFill>
                  <a:srgbClr val="FFFFFF"/>
                </a:solidFill>
              </a:rPr>
              <a:t>Potrebno je: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provesti istraživanje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izraditi preporuke i smjernice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istražiti modele i primjere dobre prakse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realizirati studijska putovanja</a:t>
            </a:r>
          </a:p>
          <a:p>
            <a:pPr algn="just">
              <a:lnSpc>
                <a:spcPct val="90000"/>
              </a:lnSpc>
            </a:pPr>
            <a:endParaRPr lang="hr-HR" sz="1400" dirty="0">
              <a:solidFill>
                <a:srgbClr val="FF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8E50DF0-1AAB-4A97-B015-19B15756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" y="4209223"/>
            <a:ext cx="2097206" cy="14875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FF34120-2D71-498C-9442-232FFBF2B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871" y="4209223"/>
            <a:ext cx="1865538" cy="1322947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9425825C-2DA9-4DFC-8DE3-C238F40D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9592" y="6232391"/>
            <a:ext cx="7492408" cy="36512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Sadržaj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isključiva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odgovornost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Ministarstva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demografiju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obitelj</a:t>
            </a:r>
            <a:r>
              <a:rPr lang="en-US" dirty="0">
                <a:solidFill>
                  <a:schemeClr val="bg1"/>
                </a:solidFill>
              </a:rPr>
              <a:t>, mlade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Organizacija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predstavljanja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sufinancirana</a:t>
            </a:r>
            <a:r>
              <a:rPr lang="en-US" dirty="0">
                <a:solidFill>
                  <a:schemeClr val="bg1"/>
                </a:solidFill>
              </a:rPr>
              <a:t> je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okviru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Operativnog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Učinkoviti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ljudski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potencijali</a:t>
            </a:r>
            <a:r>
              <a:rPr lang="en-US" dirty="0">
                <a:solidFill>
                  <a:schemeClr val="bg1"/>
                </a:solidFill>
              </a:rPr>
              <a:t> 2014.-2020.,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Europskog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2913C4C-50E6-4798-8269-64D3B178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DD44689-684F-4B43-9A6A-85719D0DD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820" y="4504073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7E8A0-E6EA-4BCD-8B13-DA38B5BA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33214" cy="1094153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2000" dirty="0"/>
              <a:t>AKTIVNOSTI POVEZANE S PROFESIONALIZACIJOM RADA S MLADIMA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9905CE-0196-4C4F-88BA-C18F34CA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povećati razinu znanja i informacija o dostupnosti i razvijenosti rada s mladima</a:t>
            </a:r>
          </a:p>
          <a:p>
            <a:pPr algn="just"/>
            <a:r>
              <a:rPr lang="hr-HR" dirty="0"/>
              <a:t>održavati sastanke Radne skupine </a:t>
            </a:r>
          </a:p>
          <a:p>
            <a:pPr algn="just"/>
            <a:r>
              <a:rPr lang="hr-HR" dirty="0"/>
              <a:t>izraditi podlogu za standarde zanimanja i kvalifikacija te smjernice za profesionalizaciju rada s mladima</a:t>
            </a:r>
          </a:p>
          <a:p>
            <a:pPr algn="just"/>
            <a:r>
              <a:rPr lang="hr-HR" dirty="0"/>
              <a:t>priprema i provedba prezentacija</a:t>
            </a:r>
          </a:p>
          <a:p>
            <a:pPr algn="just"/>
            <a:r>
              <a:rPr lang="hr-HR" dirty="0"/>
              <a:t>Detektiranje prioriteta rada s mladima u Republici Hrvatskoj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AB344E-681F-49EB-8A7D-485A0EAA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21219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341A16-753B-4B84-BAD6-E5404A7D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69" y="5160641"/>
            <a:ext cx="2097206" cy="14875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152A671-3A11-4F3B-AE69-607153CAA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010" y="5160641"/>
            <a:ext cx="1865538" cy="1322947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AA4D007F-C83B-451F-BB94-5940721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06487"/>
            <a:ext cx="8265330" cy="365125"/>
          </a:xfrm>
        </p:spPr>
        <p:txBody>
          <a:bodyPr/>
          <a:lstStyle/>
          <a:p>
            <a:pPr algn="ctr"/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en-US" dirty="0" err="1"/>
              <a:t>isključiva</a:t>
            </a:r>
            <a:r>
              <a:rPr lang="en-US" dirty="0"/>
              <a:t> je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za </a:t>
            </a:r>
            <a:r>
              <a:rPr lang="en-US" dirty="0" err="1"/>
              <a:t>demografiju</a:t>
            </a:r>
            <a:r>
              <a:rPr lang="en-US" dirty="0"/>
              <a:t>, </a:t>
            </a:r>
            <a:r>
              <a:rPr lang="en-US" dirty="0" err="1"/>
              <a:t>obitelj</a:t>
            </a:r>
            <a:r>
              <a:rPr lang="en-US" dirty="0"/>
              <a:t>, mlade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sufinancirana</a:t>
            </a:r>
            <a:r>
              <a:rPr lang="en-US" dirty="0"/>
              <a:t> </a:t>
            </a:r>
            <a:r>
              <a:rPr lang="en-US" dirty="0" err="1"/>
              <a:t>jeu</a:t>
            </a:r>
            <a:r>
              <a:rPr lang="en-US" dirty="0"/>
              <a:t>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Učinkoviti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potencijali</a:t>
            </a:r>
            <a:r>
              <a:rPr lang="en-US" dirty="0"/>
              <a:t> 2014.-2020.,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. 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0D8AF00-F7EE-469A-BD98-89351B2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D69108D-F7A4-4786-BDC8-6786DFCAE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121" y="5425839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285BC1-746F-48D5-983B-6465A6F6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AKTIVNOSTI POVEZANE S POVEĆANJEM </a:t>
            </a:r>
            <a:r>
              <a:rPr lang="pl-PL" sz="2000" dirty="0">
                <a:solidFill>
                  <a:srgbClr val="FFFFFF"/>
                </a:solidFill>
              </a:rPr>
              <a:t>INFORMIRANOSTI RADNIKA S MLADIMA I MLADIH U PODRUČJU RADA S MLADIMA</a:t>
            </a:r>
            <a:br>
              <a:rPr lang="pl-PL" sz="2800" dirty="0">
                <a:solidFill>
                  <a:srgbClr val="FFFFFF"/>
                </a:solidFill>
              </a:rPr>
            </a:br>
            <a:endParaRPr lang="hr-HR" sz="28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BECE7D-A6C8-4BEC-9BA2-D6DC01D3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6" y="1529464"/>
            <a:ext cx="3856774" cy="260179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27E9FA-F450-49BC-AA25-B116F0B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povećanje informiranosti ključnih dionika u području rada s mladima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potrebno je održati 6 prezentacija o radu s mladima na 6 lokacija u Republici Hrvatskoj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priprema i provedba prezentacija na temu rada s mladima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predstavljanje rezultata istraživanja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prezentacija primjera dobre prakse</a:t>
            </a:r>
          </a:p>
          <a:p>
            <a:pPr algn="just">
              <a:lnSpc>
                <a:spcPct val="90000"/>
              </a:lnSpc>
            </a:pPr>
            <a:r>
              <a:rPr lang="hr-HR" sz="1400" dirty="0">
                <a:solidFill>
                  <a:srgbClr val="FFFFFF"/>
                </a:solidFill>
              </a:rPr>
              <a:t>- uključeno sudjelovanje mladih osoba i stručnjaka koji rade s mladima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r-HR" sz="1400" dirty="0">
              <a:solidFill>
                <a:srgbClr val="FF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CC1DC7B-066E-4B8A-990C-5F308FB57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" y="4216481"/>
            <a:ext cx="2097206" cy="14875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9A154C7-80BE-401C-A9B7-FEB1169ED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03" y="4214926"/>
            <a:ext cx="1865538" cy="1322947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CF691323-1C9F-47DD-AC88-91842501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3910" y="6363083"/>
            <a:ext cx="7815707" cy="36512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Sadržaj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isključiva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odgovornost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Ministarstva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demografiju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obitelj</a:t>
            </a:r>
            <a:r>
              <a:rPr lang="en-US" dirty="0">
                <a:solidFill>
                  <a:schemeClr val="bg1"/>
                </a:solidFill>
              </a:rPr>
              <a:t>, mlade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Organizacija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predstavljanja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sufinancirana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okviru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Operativnog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Učinkoviti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ljudski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potencijali</a:t>
            </a:r>
            <a:r>
              <a:rPr lang="en-US" dirty="0">
                <a:solidFill>
                  <a:schemeClr val="bg1"/>
                </a:solidFill>
              </a:rPr>
              <a:t> 2014.-2020.,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Europskog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21FF4DE3-98B3-4942-8E0B-B2D64139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7C93DA1-B144-4B0B-BD05-FBE1A9767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647" y="4486501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15B62-0E81-467A-B0C8-CC7E6F50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410083" cy="13208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AKTIVNOSTI POVEZANE UZ PODIZANJE SVIJESTI OPĆE JAVNOSTI, STRUČNJAKA I MLADIH O RADU S MLADIMA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5F8437-7517-4C41-B3A3-BF1D9580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Cilj:</a:t>
            </a:r>
          </a:p>
          <a:p>
            <a:pPr algn="just"/>
            <a:r>
              <a:rPr lang="hr-HR" dirty="0"/>
              <a:t>povećati razinu znanja i informacija o radu s mladima u Republici Hrvatskoj</a:t>
            </a:r>
          </a:p>
          <a:p>
            <a:pPr marL="0" indent="0" algn="just">
              <a:buNone/>
            </a:pPr>
            <a:r>
              <a:rPr lang="hr-HR" dirty="0"/>
              <a:t>Potrebno je: </a:t>
            </a:r>
          </a:p>
          <a:p>
            <a:pPr algn="just"/>
            <a:r>
              <a:rPr lang="hr-HR" dirty="0"/>
              <a:t>provesti javnu kampanju usmjerenu na podizanje svijesti javnosti o radu s mladima</a:t>
            </a:r>
          </a:p>
          <a:p>
            <a:pPr algn="just"/>
            <a:r>
              <a:rPr lang="hr-HR" dirty="0"/>
              <a:t>osvijestiti širu javnost o potrebama mladih te važnosti </a:t>
            </a:r>
            <a:r>
              <a:rPr lang="hr-HR" dirty="0" err="1"/>
              <a:t>izvaninsitucionalnih</a:t>
            </a:r>
            <a:r>
              <a:rPr lang="hr-HR" dirty="0"/>
              <a:t> usluga</a:t>
            </a:r>
          </a:p>
          <a:p>
            <a:pPr algn="just"/>
            <a:r>
              <a:rPr lang="hr-HR" dirty="0"/>
              <a:t>pripremiti simpozij na temu rada s mladima</a:t>
            </a:r>
          </a:p>
          <a:p>
            <a:pPr algn="just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0D09D9-5868-4956-ADFA-44FD2F95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21219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3E60E4-9C79-4B8E-A501-F7281D94A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64" y="4374307"/>
            <a:ext cx="2097206" cy="14875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65FF77C-61D0-4F0A-A6BE-F295CFED5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970" y="4374307"/>
            <a:ext cx="1865538" cy="1322947"/>
          </a:xfrm>
          <a:prstGeom prst="rect">
            <a:avLst/>
          </a:prstGeom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62E916DC-2FE3-4CDF-8DEE-65C01A72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139258"/>
            <a:ext cx="8298886" cy="365125"/>
          </a:xfrm>
        </p:spPr>
        <p:txBody>
          <a:bodyPr/>
          <a:lstStyle/>
          <a:p>
            <a:pPr algn="ctr"/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en-US" dirty="0" err="1"/>
              <a:t>isključiva</a:t>
            </a:r>
            <a:r>
              <a:rPr lang="en-US" dirty="0"/>
              <a:t> je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za </a:t>
            </a:r>
            <a:r>
              <a:rPr lang="en-US" dirty="0" err="1"/>
              <a:t>demografiju</a:t>
            </a:r>
            <a:r>
              <a:rPr lang="en-US" dirty="0"/>
              <a:t>, </a:t>
            </a:r>
            <a:r>
              <a:rPr lang="en-US" dirty="0" err="1"/>
              <a:t>obitelj</a:t>
            </a:r>
            <a:r>
              <a:rPr lang="en-US" dirty="0"/>
              <a:t>, mlade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sufinancirana</a:t>
            </a:r>
            <a:r>
              <a:rPr lang="en-US" dirty="0"/>
              <a:t> </a:t>
            </a:r>
            <a:r>
              <a:rPr lang="en-US" dirty="0" err="1"/>
              <a:t>jeu</a:t>
            </a:r>
            <a:r>
              <a:rPr lang="en-US" dirty="0"/>
              <a:t>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Učinkoviti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potencijali</a:t>
            </a:r>
            <a:r>
              <a:rPr lang="en-US" dirty="0"/>
              <a:t> 2014.-2020.,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. 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AA164542-1A2F-4569-A098-4163C211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76BD7B-D0AD-49A4-A722-6DA3D4C95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731" y="5297761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179F10F-57B9-4918-88E0-46AED398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449" y="2123843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Zahvaljujemo na pažnji!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677AFB-175A-4041-8199-E4C1D5A1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4" y="4093506"/>
            <a:ext cx="1865538" cy="1321874"/>
          </a:xfrm>
          <a:prstGeom prst="rect">
            <a:avLst/>
          </a:prstGeom>
        </p:spPr>
      </p:pic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AA244192-1A1B-490C-9532-D872F9F20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2398" y="3972760"/>
            <a:ext cx="1865538" cy="132294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0D44E59-F24B-4752-B37A-C939CD29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78" y="1369542"/>
            <a:ext cx="3859102" cy="2603218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A7BEEEA-7C5A-4CD2-AEE4-E74F9510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4314" y="6223924"/>
            <a:ext cx="7377686" cy="36512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Sadržaj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isključiva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odgovornost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Ministarstva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demografiju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obitelj</a:t>
            </a:r>
            <a:r>
              <a:rPr lang="en-US" dirty="0">
                <a:solidFill>
                  <a:schemeClr val="bg1"/>
                </a:solidFill>
              </a:rPr>
              <a:t>, mlade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Organizacija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predstavljanja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sufinancirana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okviru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Operativnog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Učinkoviti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ljudski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potencijali</a:t>
            </a:r>
            <a:r>
              <a:rPr lang="en-US" dirty="0">
                <a:solidFill>
                  <a:schemeClr val="bg1"/>
                </a:solidFill>
              </a:rPr>
              <a:t> 2014.-2020.,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Europskog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socijalnog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98C283-243A-4366-B1C4-6D063E05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9F390C8-1CFF-4B55-AE24-04F926761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001" y="5092183"/>
            <a:ext cx="98154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776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796</Words>
  <Application>Microsoft Office PowerPoint</Application>
  <PresentationFormat>Široki zaslon</PresentationFormat>
  <Paragraphs>67</Paragraphs>
  <Slides>9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Faseta</vt:lpstr>
      <vt:lpstr>Acrobat Document</vt:lpstr>
      <vt:lpstr>PODRŠKA RAZVOJU I ŠIRENJU RADA S MLADIMA U HRVATSKOJ</vt:lpstr>
      <vt:lpstr>O PROJEKTU:</vt:lpstr>
      <vt:lpstr>PowerPoint prezentacija</vt:lpstr>
      <vt:lpstr> GLAVNI CILJEVI PROJEKTA:</vt:lpstr>
      <vt:lpstr>AKTIVNOSTI POVEZANE S PROVEDBOM ISTRAŽIVANJA KOJE ĆE PRIDONIJETI VEĆOJ RAZINI ZNANJA I INFORMACIJA O DOSTUPNOSTI I RAZVIJENOSTI RADA S MLADIMA </vt:lpstr>
      <vt:lpstr>AKTIVNOSTI POVEZANE S PROFESIONALIZACIJOM RADA S MLADIMA </vt:lpstr>
      <vt:lpstr>AKTIVNOSTI POVEZANE S POVEĆANJEM INFORMIRANOSTI RADNIKA S MLADIMA I MLADIH U PODRUČJU RADA S MLADIMA </vt:lpstr>
      <vt:lpstr>AKTIVNOSTI POVEZANE UZ PODIZANJE SVIJESTI OPĆE JAVNOSTI, STRUČNJAKA I MLADIH O RADU S MLADIMA </vt:lpstr>
      <vt:lpstr>Zahvaljujemo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Podrška razvoju i širenju rada s mladima u Hrvatskoj</dc:title>
  <dc:creator>Renato Bukovac</dc:creator>
  <cp:lastModifiedBy>Kristina Kalafatić Sočković</cp:lastModifiedBy>
  <cp:revision>10</cp:revision>
  <dcterms:created xsi:type="dcterms:W3CDTF">2019-07-17T12:14:28Z</dcterms:created>
  <dcterms:modified xsi:type="dcterms:W3CDTF">2020-09-16T13:18:33Z</dcterms:modified>
</cp:coreProperties>
</file>